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72" r:id="rId5"/>
    <p:sldId id="283" r:id="rId6"/>
    <p:sldId id="284" r:id="rId7"/>
    <p:sldId id="260" r:id="rId8"/>
    <p:sldId id="286" r:id="rId9"/>
    <p:sldId id="287" r:id="rId10"/>
    <p:sldId id="282" r:id="rId11"/>
  </p:sldIdLst>
  <p:sldSz cx="12192000" cy="6858000"/>
  <p:notesSz cx="7104063" cy="10234613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A052B2"/>
    <a:srgbClr val="FFEBBC"/>
    <a:srgbClr val="E9D7ED"/>
    <a:srgbClr val="FFEABB"/>
    <a:srgbClr val="DABDE1"/>
    <a:srgbClr val="F5EDF7"/>
    <a:srgbClr val="A8DC00"/>
    <a:srgbClr val="F2FBFF"/>
    <a:srgbClr val="C7F3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3947" autoAdjust="0"/>
  </p:normalViewPr>
  <p:slideViewPr>
    <p:cSldViewPr snapToGrid="0">
      <p:cViewPr varScale="1">
        <p:scale>
          <a:sx n="69" d="100"/>
          <a:sy n="69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27DA0-A3FD-409A-8DF0-74563133B55C}" type="datetimeFigureOut">
              <a:rPr lang="zh-CN" altLang="en-US" smtClean="0"/>
              <a:t>2021/8/12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C6D98-046A-405E-9FCB-494EC8D89F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09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833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60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907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40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398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401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69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703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29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3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29.png"/><Relationship Id="rId15" Type="http://schemas.openxmlformats.org/officeDocument/2006/relationships/image" Target="../media/image21.png"/><Relationship Id="rId10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31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5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6.wdp"/><Relationship Id="rId5" Type="http://schemas.openxmlformats.org/officeDocument/2006/relationships/image" Target="../media/image3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E:\素材\卡通\2eda1b5881d68c7bd19974ddd6672194.png2eda1b5881d68c7bd19974ddd667219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905" y="245110"/>
            <a:ext cx="12188190" cy="6648450"/>
          </a:xfrm>
          <a:prstGeom prst="rect">
            <a:avLst/>
          </a:prstGeom>
        </p:spPr>
      </p:pic>
      <p:pic>
        <p:nvPicPr>
          <p:cNvPr id="17" name="图片 16" descr="E:\素材\卡通\dd2fa15830b53acb0d7380b2390f694c.pngdd2fa15830b53acb0d7380b2390f694c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621638" y="-91177"/>
            <a:ext cx="1461466" cy="1461488"/>
          </a:xfrm>
          <a:prstGeom prst="rect">
            <a:avLst/>
          </a:prstGeom>
        </p:spPr>
      </p:pic>
      <p:pic>
        <p:nvPicPr>
          <p:cNvPr id="19" name="图片 18" descr="E:\素材\卡通\92ae4d8057413ac541816c85d7c4bf83.png92ae4d8057413ac541816c85d7c4bf83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 flipH="1">
            <a:off x="0" y="-36195"/>
            <a:ext cx="5517515" cy="6929755"/>
          </a:xfrm>
          <a:prstGeom prst="rect">
            <a:avLst/>
          </a:prstGeom>
        </p:spPr>
      </p:pic>
      <p:sp>
        <p:nvSpPr>
          <p:cNvPr id="23" name="TextBox 65"/>
          <p:cNvSpPr txBox="1"/>
          <p:nvPr/>
        </p:nvSpPr>
        <p:spPr>
          <a:xfrm>
            <a:off x="8926218" y="757046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pic>
        <p:nvPicPr>
          <p:cNvPr id="13" name="图片 12" descr="E:\素材\卡通\543b8de0e1c0138c2e66a9325a79873e.png543b8de0e1c0138c2e66a9325a79873e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61832" y="2927616"/>
            <a:ext cx="3546027" cy="2380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5918" y="618784"/>
            <a:ext cx="6474513" cy="944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6527" y="1563746"/>
            <a:ext cx="7913294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  <p:extLst mod="1">
    <p:ext uri="{E180D4A7-C9FB-4DFB-919C-405C955672EB}">
      <p14:showEvtLst xmlns:p14="http://schemas.microsoft.com/office/powerpoint/2010/main">
        <p14:playEvt time="31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3"/>
          <a:stretch>
            <a:fillRect/>
          </a:stretch>
        </p:blipFill>
        <p:spPr>
          <a:xfrm>
            <a:off x="1509251" y="1137265"/>
            <a:ext cx="9173497" cy="38314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7" y="3268436"/>
            <a:ext cx="8913124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 l="62055" t="32662" r="1"/>
          <a:stretch>
            <a:fillRect/>
          </a:stretch>
        </p:blipFill>
        <p:spPr>
          <a:xfrm>
            <a:off x="119936" y="476672"/>
            <a:ext cx="2285772" cy="45795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97" y="476673"/>
            <a:ext cx="3247104" cy="220795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630215" y="558132"/>
            <a:ext cx="1719658" cy="1735464"/>
            <a:chOff x="9125196" y="1278496"/>
            <a:chExt cx="1193743" cy="120471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5196" y="1278496"/>
              <a:ext cx="1193743" cy="120471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 flipH="1">
              <a:off x="9266021" y="1543791"/>
              <a:ext cx="912092" cy="768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pPr algn="ctr"/>
              <a:r>
                <a:rPr lang="en-US" altLang="zh-CN" sz="66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微软雅黑" panose="020B0503020204020204" charset="-122"/>
                </a:rPr>
                <a:t>01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62222" r="61219" b="12549"/>
          <a:stretch/>
        </p:blipFill>
        <p:spPr>
          <a:xfrm>
            <a:off x="9063317" y="5266066"/>
            <a:ext cx="1828053" cy="1527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45" t="31894" r="4439" b="39506"/>
          <a:stretch/>
        </p:blipFill>
        <p:spPr>
          <a:xfrm>
            <a:off x="10675397" y="5056195"/>
            <a:ext cx="1516603" cy="1737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4784" y="2556618"/>
            <a:ext cx="5590517" cy="24995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75944" y="2702349"/>
            <a:ext cx="3352801" cy="3758966"/>
            <a:chOff x="762196" y="315288"/>
            <a:chExt cx="4129549" cy="482821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rgbClr val="9FD9E5"/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32033" y="2702349"/>
            <a:ext cx="3321567" cy="3758966"/>
            <a:chOff x="762196" y="303418"/>
            <a:chExt cx="4129549" cy="484008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03418"/>
              <a:ext cx="4129549" cy="1746608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rgbClr val="DABDE1"/>
            </a:solidFill>
            <a:ln w="25400" cap="flat" cmpd="sng" algn="ctr">
              <a:solidFill>
                <a:srgbClr val="CFA9D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1018" y="30493"/>
            <a:ext cx="1662144" cy="1204686"/>
          </a:xfrm>
          <a:prstGeom prst="rect">
            <a:avLst/>
          </a:prstGeom>
        </p:spPr>
      </p:pic>
      <p:pic>
        <p:nvPicPr>
          <p:cNvPr id="20" name="图片 1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605" y="5594975"/>
            <a:ext cx="12197080" cy="13385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84036" y="2994101"/>
            <a:ext cx="3070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FF"/>
                </a:solidFill>
              </a:rPr>
              <a:t>Hoạt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động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endParaRPr lang="en-US" sz="32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3200" b="1" dirty="0" err="1" smtClean="0">
                <a:solidFill>
                  <a:srgbClr val="FFFFFF"/>
                </a:solidFill>
              </a:rPr>
              <a:t>của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trẻ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em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48221" y="3039510"/>
            <a:ext cx="3481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FF"/>
                </a:solidFill>
              </a:rPr>
              <a:t>Tính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nết</a:t>
            </a:r>
            <a:endParaRPr lang="en-US" sz="3200" b="1" dirty="0">
              <a:solidFill>
                <a:srgbClr val="FFFFFF"/>
              </a:solidFill>
            </a:endParaRPr>
          </a:p>
          <a:p>
            <a:pPr algn="ctr"/>
            <a:r>
              <a:rPr lang="en-US" sz="3200" b="1" dirty="0" err="1">
                <a:solidFill>
                  <a:srgbClr val="FFFFFF"/>
                </a:solidFill>
              </a:rPr>
              <a:t>của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trẻ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em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56474" y="4314013"/>
            <a:ext cx="2617694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M: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đọc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sách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779934" y="4378053"/>
            <a:ext cx="2617694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99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M: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A052B2"/>
                </a:solidFill>
              </a:rPr>
              <a:t>chăm</a:t>
            </a:r>
            <a:r>
              <a:rPr lang="en-US" sz="2800" dirty="0">
                <a:solidFill>
                  <a:srgbClr val="A052B2"/>
                </a:solidFill>
              </a:rPr>
              <a:t> </a:t>
            </a:r>
            <a:r>
              <a:rPr lang="en-US" sz="2800" dirty="0" err="1">
                <a:solidFill>
                  <a:srgbClr val="A052B2"/>
                </a:solidFill>
              </a:rPr>
              <a:t>chỉ</a:t>
            </a:r>
            <a:endParaRPr lang="en-US" sz="2800" dirty="0">
              <a:solidFill>
                <a:srgbClr val="A052B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95076" y="1337588"/>
            <a:ext cx="9977717" cy="1055608"/>
          </a:xfrm>
          <a:prstGeom prst="roundRect">
            <a:avLst/>
          </a:prstGeom>
          <a:solidFill>
            <a:schemeClr val="bg1">
              <a:alpha val="78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</a:rPr>
              <a:t>Mỗi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thành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viên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trong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nhóm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tìm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ít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nhất</a:t>
            </a:r>
            <a:r>
              <a:rPr lang="en-US" sz="2800" b="1" dirty="0">
                <a:solidFill>
                  <a:srgbClr val="000000"/>
                </a:solidFill>
              </a:rPr>
              <a:t> 1 </a:t>
            </a:r>
            <a:r>
              <a:rPr lang="en-US" sz="2800" b="1" dirty="0" err="1">
                <a:solidFill>
                  <a:srgbClr val="000000"/>
                </a:solidFill>
              </a:rPr>
              <a:t>từ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ghi vào các thẻ từ  dán vào ngôi nhà tương ứng.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75">
                        <a14:foregroundMark x1="5000" y1="24384" x2="45375" y2="85222"/>
                        <a14:foregroundMark x1="10125" y1="75123" x2="38000" y2="56897"/>
                        <a14:foregroundMark x1="5375" y1="66995" x2="12250" y2="99261"/>
                        <a14:foregroundMark x1="16375" y1="94828" x2="83750" y2="93350"/>
                        <a14:foregroundMark x1="48750" y1="84483" x2="93875" y2="73399"/>
                        <a14:foregroundMark x1="96500" y1="63793" x2="95125" y2="90887"/>
                        <a14:foregroundMark x1="82750" y1="83744" x2="95625" y2="98276"/>
                        <a14:foregroundMark x1="56000" y1="42365" x2="65000" y2="60099"/>
                        <a14:foregroundMark x1="61500" y1="30049" x2="64625" y2="48030"/>
                        <a14:foregroundMark x1="66000" y1="53448" x2="74875" y2="43842"/>
                        <a14:foregroundMark x1="74750" y1="21182" x2="78500" y2="23645"/>
                        <a14:foregroundMark x1="26000" y1="54433" x2="36375" y2="39409"/>
                        <a14:foregroundMark x1="13750" y1="54187" x2="17750" y2="52217"/>
                        <a14:foregroundMark x1="18500" y1="82759" x2="42125" y2="71429"/>
                        <a14:foregroundMark x1="40750" y1="65271" x2="52250" y2="68966"/>
                        <a14:foregroundMark x1="44125" y1="42857" x2="45750" y2="48276"/>
                        <a14:foregroundMark x1="8125" y1="24138" x2="19125" y2="26847"/>
                        <a14:foregroundMark x1="4000" y1="49754" x2="5500" y2="27340"/>
                        <a14:backgroundMark x1="22750" y1="55911" x2="23375" y2="48768"/>
                        <a14:backgroundMark x1="24125" y1="54680" x2="24125" y2="50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186" y="5658788"/>
            <a:ext cx="2511877" cy="12747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8675" y="112769"/>
            <a:ext cx="5590517" cy="1103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6340804" y="2053740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endParaRPr lang="zh-CN" altLang="en-US" sz="186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4983642" y="3288636"/>
            <a:ext cx="189593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endParaRPr lang="zh-CN" altLang="en-US" sz="1865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365890" y="4090026"/>
            <a:ext cx="1083839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6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4417180" y="1641132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endParaRPr lang="zh-CN" altLang="en-US" sz="1865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235272" y="2427262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 err="1" smtClean="0">
                <a:solidFill>
                  <a:srgbClr val="F2FBFF"/>
                </a:solidFill>
                <a:latin typeface="+mn-lt"/>
                <a:ea typeface="方正清刻本悦宋简体" panose="02000000000000000000" pitchFamily="2" charset="-122"/>
              </a:rPr>
              <a:t>Tham</a:t>
            </a:r>
            <a:r>
              <a:rPr lang="en-US" altLang="zh-CN" sz="4000" b="1" dirty="0" smtClean="0">
                <a:solidFill>
                  <a:srgbClr val="F2FBFF"/>
                </a:solidFill>
                <a:latin typeface="+mn-lt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4000" b="1" dirty="0" err="1" smtClean="0">
                <a:solidFill>
                  <a:srgbClr val="F2FBFF"/>
                </a:solidFill>
                <a:latin typeface="+mn-lt"/>
                <a:ea typeface="方正清刻本悦宋简体" panose="02000000000000000000" pitchFamily="2" charset="-122"/>
              </a:rPr>
              <a:t>quan</a:t>
            </a:r>
            <a:endParaRPr lang="zh-CN" altLang="en-US" sz="4000" b="1" dirty="0">
              <a:solidFill>
                <a:srgbClr val="F2FBFF"/>
              </a:solidFill>
              <a:latin typeface="+mn-lt"/>
              <a:ea typeface="方正清刻本悦宋简体" panose="02000000000000000000" pitchFamily="2" charset="-122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4883596" y="4042854"/>
            <a:ext cx="2048426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 err="1" smtClean="0">
                <a:solidFill>
                  <a:srgbClr val="F2FBFF"/>
                </a:solidFill>
                <a:latin typeface="+mn-lt"/>
                <a:ea typeface="方正清刻本悦宋简体" panose="02000000000000000000" pitchFamily="2" charset="-122"/>
              </a:rPr>
              <a:t>Nhận</a:t>
            </a:r>
            <a:r>
              <a:rPr lang="en-US" altLang="zh-CN" sz="4000" b="1" dirty="0" smtClean="0">
                <a:solidFill>
                  <a:srgbClr val="F2FBFF"/>
                </a:solidFill>
                <a:latin typeface="+mn-lt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4000" b="1" dirty="0" err="1" smtClean="0">
                <a:solidFill>
                  <a:srgbClr val="F2FBFF"/>
                </a:solidFill>
                <a:latin typeface="+mn-lt"/>
                <a:ea typeface="方正清刻本悦宋简体" panose="02000000000000000000" pitchFamily="2" charset="-122"/>
              </a:rPr>
              <a:t>xét</a:t>
            </a:r>
            <a:endParaRPr lang="zh-CN" altLang="en-US" sz="4000" b="1" dirty="0">
              <a:solidFill>
                <a:srgbClr val="F2FBFF"/>
              </a:solidFill>
              <a:latin typeface="+mn-lt"/>
              <a:ea typeface="方正清刻本悦宋简体" panose="02000000000000000000" pitchFamily="2" charset="-122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6842652" y="2962833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 err="1" smtClean="0">
                <a:solidFill>
                  <a:srgbClr val="F2FBFF"/>
                </a:solidFill>
                <a:latin typeface="+mn-lt"/>
                <a:ea typeface="方正清刻本悦宋简体" panose="02000000000000000000" pitchFamily="2" charset="-122"/>
              </a:rPr>
              <a:t>Thắc</a:t>
            </a:r>
            <a:r>
              <a:rPr lang="en-US" altLang="zh-CN" sz="4000" b="1" dirty="0" smtClean="0">
                <a:solidFill>
                  <a:srgbClr val="F2FBFF"/>
                </a:solidFill>
                <a:latin typeface="+mn-lt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4000" b="1" dirty="0" err="1" smtClean="0">
                <a:solidFill>
                  <a:srgbClr val="F2FBFF"/>
                </a:solidFill>
                <a:latin typeface="+mn-lt"/>
                <a:ea typeface="方正清刻本悦宋简体" panose="02000000000000000000" pitchFamily="2" charset="-122"/>
              </a:rPr>
              <a:t>mắc</a:t>
            </a:r>
            <a:endParaRPr lang="zh-CN" altLang="en-US" sz="4000" b="1" dirty="0">
              <a:solidFill>
                <a:srgbClr val="F2FBFF"/>
              </a:solidFill>
              <a:latin typeface="+mn-lt"/>
              <a:ea typeface="方正清刻本悦宋简体" panose="02000000000000000000" pitchFamily="2" charset="-122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4901" y="2095412"/>
            <a:ext cx="4123661" cy="10556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Di </a:t>
            </a:r>
            <a:r>
              <a:rPr lang="en-US" sz="2800" dirty="0" err="1">
                <a:solidFill>
                  <a:srgbClr val="000000"/>
                </a:solidFill>
              </a:rPr>
              <a:t>chuyển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trật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tự</a:t>
            </a:r>
            <a:r>
              <a:rPr lang="en-US" sz="2800" dirty="0">
                <a:solidFill>
                  <a:srgbClr val="000000"/>
                </a:solidFill>
              </a:rPr>
              <a:t> sang </a:t>
            </a:r>
            <a:r>
              <a:rPr lang="en-US" sz="2800" dirty="0" err="1">
                <a:solidFill>
                  <a:srgbClr val="000000"/>
                </a:solidFill>
              </a:rPr>
              <a:t>các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nhóm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khác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88472" y="5329138"/>
            <a:ext cx="4638674" cy="1055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</a:rPr>
              <a:t>Nhận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xét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góp</a:t>
            </a:r>
            <a:r>
              <a:rPr lang="en-US" sz="2800" dirty="0">
                <a:solidFill>
                  <a:srgbClr val="000000"/>
                </a:solidFill>
              </a:rPr>
              <a:t> ý </a:t>
            </a:r>
            <a:r>
              <a:rPr lang="en-US" sz="2800" dirty="0" err="1">
                <a:solidFill>
                  <a:srgbClr val="000000"/>
                </a:solidFill>
              </a:rPr>
              <a:t>lịch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sự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nhóm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66246" y="2095412"/>
            <a:ext cx="3736274" cy="1055608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859198" y="3404478"/>
            <a:ext cx="2529840" cy="1415190"/>
            <a:chOff x="1013110" y="3311912"/>
            <a:chExt cx="2529840" cy="14151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t="12598" b="12816"/>
            <a:stretch/>
          </p:blipFill>
          <p:spPr>
            <a:xfrm>
              <a:off x="1013110" y="3311912"/>
              <a:ext cx="2529840" cy="141519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26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1674">
              <a:off x="2096699" y="3403801"/>
              <a:ext cx="362663" cy="362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546360">
              <a:off x="2915370" y="3744896"/>
              <a:ext cx="262261" cy="26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48369">
              <a:off x="2045644" y="4153529"/>
              <a:ext cx="464773" cy="464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82434">
              <a:off x="1393288" y="3782565"/>
              <a:ext cx="262261" cy="26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284" y="5058529"/>
            <a:ext cx="1283132" cy="12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1139771" y="2937094"/>
            <a:ext cx="812079" cy="934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9417" y="221338"/>
            <a:ext cx="6096528" cy="1109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bldLvl="0" animBg="1"/>
      <p:bldP spid="9" grpId="0" autoUpdateAnimBg="0"/>
      <p:bldP spid="11" grpId="0" bldLvl="0" animBg="1"/>
      <p:bldP spid="12" grpId="0" autoUpdateAnimBg="0"/>
      <p:bldP spid="21" grpId="0" autoUpdateAnimBg="0"/>
      <p:bldP spid="22" grpId="0" autoUpdateAnimBg="0"/>
      <p:bldP spid="23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675900" y="1383740"/>
            <a:ext cx="4152845" cy="5227451"/>
            <a:chOff x="762196" y="494920"/>
            <a:chExt cx="4129549" cy="514668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494920"/>
              <a:ext cx="4129549" cy="155510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135623" y="2061303"/>
              <a:ext cx="3372660" cy="3580306"/>
            </a:xfrm>
            <a:prstGeom prst="rect">
              <a:avLst/>
            </a:prstGeom>
            <a:solidFill>
              <a:srgbClr val="9FD9E5"/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82393" y="1383740"/>
            <a:ext cx="4114158" cy="5233539"/>
            <a:chOff x="762196" y="472692"/>
            <a:chExt cx="4129549" cy="481427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472692"/>
              <a:ext cx="4129549" cy="143113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135620" y="1909421"/>
              <a:ext cx="3372660" cy="3377550"/>
            </a:xfrm>
            <a:prstGeom prst="rect">
              <a:avLst/>
            </a:prstGeom>
            <a:solidFill>
              <a:srgbClr val="DABDE1"/>
            </a:solidFill>
            <a:ln w="25400" cap="flat" cmpd="sng" algn="ctr">
              <a:solidFill>
                <a:srgbClr val="CFA9D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pic>
        <p:nvPicPr>
          <p:cNvPr id="20" name="图片 1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605" y="5758543"/>
            <a:ext cx="12197080" cy="117502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45902" y="1787456"/>
            <a:ext cx="3802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FF"/>
                </a:solidFill>
              </a:rPr>
              <a:t>Hoạt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động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FFFF"/>
                </a:solidFill>
              </a:rPr>
              <a:t>của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trẻ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em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78579" y="1785132"/>
            <a:ext cx="4311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3200" b="1" kern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  <a:sym typeface="Arial"/>
              </a:rPr>
              <a:t>Tính nết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3200" b="1" kern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  <a:sym typeface="Arial"/>
              </a:rPr>
              <a:t>của trẻ em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26113" y="3003057"/>
            <a:ext cx="3242327" cy="7463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</a:rPr>
              <a:t>đọc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sách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13306" y="3003057"/>
            <a:ext cx="3242327" cy="7747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99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A052B2"/>
                </a:solidFill>
              </a:rPr>
              <a:t>chăm chỉ</a:t>
            </a:r>
            <a:endParaRPr lang="en-US" sz="2800" dirty="0">
              <a:solidFill>
                <a:srgbClr val="A052B2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126113" y="3785625"/>
            <a:ext cx="3242327" cy="7463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</a:rPr>
              <a:t>đi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học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126112" y="4567006"/>
            <a:ext cx="3242327" cy="7463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</a:rPr>
              <a:t>làm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việc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nhà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26112" y="5348387"/>
            <a:ext cx="3242327" cy="7463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 cờ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13305" y="3800562"/>
            <a:ext cx="3242327" cy="7747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99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A052B2"/>
                </a:solidFill>
              </a:rPr>
              <a:t>ngoan</a:t>
            </a:r>
            <a:r>
              <a:rPr lang="en-US" sz="2800" dirty="0">
                <a:solidFill>
                  <a:srgbClr val="A052B2"/>
                </a:solidFill>
              </a:rPr>
              <a:t> </a:t>
            </a:r>
            <a:r>
              <a:rPr lang="en-US" sz="2800" dirty="0" err="1">
                <a:solidFill>
                  <a:srgbClr val="A052B2"/>
                </a:solidFill>
              </a:rPr>
              <a:t>ngoãn</a:t>
            </a:r>
            <a:endParaRPr lang="en-US" sz="2800" dirty="0">
              <a:solidFill>
                <a:srgbClr val="A052B2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813304" y="4598067"/>
            <a:ext cx="3242327" cy="7747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99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A052B2"/>
                </a:solidFill>
              </a:rPr>
              <a:t>cẩn</a:t>
            </a:r>
            <a:r>
              <a:rPr lang="en-US" sz="2800" dirty="0">
                <a:solidFill>
                  <a:srgbClr val="A052B2"/>
                </a:solidFill>
              </a:rPr>
              <a:t> </a:t>
            </a:r>
            <a:r>
              <a:rPr lang="en-US" sz="2800" dirty="0" err="1">
                <a:solidFill>
                  <a:srgbClr val="A052B2"/>
                </a:solidFill>
              </a:rPr>
              <a:t>thận</a:t>
            </a:r>
            <a:endParaRPr lang="en-US" sz="2800" dirty="0">
              <a:solidFill>
                <a:srgbClr val="A052B2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813303" y="5395572"/>
            <a:ext cx="3242327" cy="7747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99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A052B2"/>
                </a:solidFill>
              </a:rPr>
              <a:t>vui</a:t>
            </a:r>
            <a:r>
              <a:rPr lang="en-US" sz="2800" dirty="0">
                <a:solidFill>
                  <a:srgbClr val="A052B2"/>
                </a:solidFill>
              </a:rPr>
              <a:t> </a:t>
            </a:r>
            <a:r>
              <a:rPr lang="en-US" sz="2800" dirty="0" err="1">
                <a:solidFill>
                  <a:srgbClr val="A052B2"/>
                </a:solidFill>
              </a:rPr>
              <a:t>vẻ</a:t>
            </a:r>
            <a:endParaRPr lang="en-US" sz="2800" dirty="0">
              <a:solidFill>
                <a:srgbClr val="A052B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3367" y="144274"/>
            <a:ext cx="6261135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19936" y="476672"/>
            <a:ext cx="2285772" cy="457952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993242" y="753298"/>
            <a:ext cx="1719658" cy="1735464"/>
            <a:chOff x="9125196" y="1278496"/>
            <a:chExt cx="1193743" cy="120471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5196" y="1278496"/>
              <a:ext cx="1193743" cy="1204717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 flipH="1">
              <a:off x="9266021" y="1543791"/>
              <a:ext cx="912092" cy="768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pPr algn="ctr"/>
              <a:r>
                <a:rPr lang="en-US" altLang="zh-CN" sz="6600" dirty="0">
                  <a:solidFill>
                    <a:prstClr val="white">
                      <a:lumMod val="95000"/>
                    </a:prstClr>
                  </a:solidFill>
                  <a:latin typeface="+mn-lt"/>
                  <a:ea typeface="微软雅黑" panose="020B0503020204020204" charset="-122"/>
                </a:rPr>
                <a:t>02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665"/>
          <a:stretch/>
        </p:blipFill>
        <p:spPr>
          <a:xfrm flipH="1">
            <a:off x="7300435" y="2245499"/>
            <a:ext cx="4891565" cy="4613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0862" y="2546638"/>
            <a:ext cx="5584420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5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64" name="AutoShape 14"/>
          <p:cNvSpPr/>
          <p:nvPr>
            <p:custDataLst>
              <p:tags r:id="rId1"/>
            </p:custDataLst>
          </p:nvPr>
        </p:nvSpPr>
        <p:spPr>
          <a:xfrm>
            <a:off x="1365425" y="155255"/>
            <a:ext cx="9461150" cy="856544"/>
          </a:xfrm>
          <a:prstGeom prst="homePlate">
            <a:avLst>
              <a:gd name="adj" fmla="val 137465"/>
            </a:avLst>
          </a:prstGeom>
          <a:solidFill>
            <a:srgbClr val="E9D7ED"/>
          </a:solidFill>
          <a:ln w="9525" cap="rnd" cmpd="sng">
            <a:solidFill>
              <a:srgbClr val="A052B2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 câu có từ ngữ tìm được ở bài tập 3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470212" y="5132661"/>
            <a:ext cx="2451987" cy="1649057"/>
            <a:chOff x="2747512" y="4489222"/>
            <a:chExt cx="3107890" cy="2105943"/>
          </a:xfrm>
        </p:grpSpPr>
        <p:sp>
          <p:nvSpPr>
            <p:cNvPr id="67" name="Rounded Rectangle 66"/>
            <p:cNvSpPr/>
            <p:nvPr/>
          </p:nvSpPr>
          <p:spPr>
            <a:xfrm>
              <a:off x="2921824" y="4561244"/>
              <a:ext cx="2905868" cy="1961898"/>
            </a:xfrm>
            <a:prstGeom prst="roundRect">
              <a:avLst>
                <a:gd name="adj" fmla="val 12430"/>
              </a:avLst>
            </a:prstGeom>
            <a:solidFill>
              <a:srgbClr val="FFEABB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730" b="99635" l="0" r="99239">
                          <a14:foregroundMark x1="11421" y1="94891" x2="14467" y2="95620"/>
                        </a14:backgroundRemoval>
                      </a14:imgEffect>
                    </a14:imgLayer>
                  </a14:imgProps>
                </a:ext>
              </a:extLst>
            </a:blip>
            <a:srcRect l="-408" t="50961" r="880" b="550"/>
            <a:stretch/>
          </p:blipFill>
          <p:spPr>
            <a:xfrm>
              <a:off x="2747512" y="4489222"/>
              <a:ext cx="3107890" cy="210594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8486787" y="5189057"/>
            <a:ext cx="2339788" cy="1536263"/>
            <a:chOff x="5998749" y="2450304"/>
            <a:chExt cx="2905868" cy="2020088"/>
          </a:xfrm>
        </p:grpSpPr>
        <p:sp>
          <p:nvSpPr>
            <p:cNvPr id="66" name="Rounded Rectangle 65"/>
            <p:cNvSpPr/>
            <p:nvPr/>
          </p:nvSpPr>
          <p:spPr>
            <a:xfrm>
              <a:off x="5998749" y="2450304"/>
              <a:ext cx="2905868" cy="1961898"/>
            </a:xfrm>
            <a:prstGeom prst="roundRect">
              <a:avLst>
                <a:gd name="adj" fmla="val 12430"/>
              </a:avLst>
            </a:prstGeom>
            <a:solidFill>
              <a:srgbClr val="FFEABB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6" b="100000" l="1220" r="97561">
                          <a14:foregroundMark x1="7012" y1="46809" x2="87500" y2="5106"/>
                          <a14:foregroundMark x1="6402" y1="6809" x2="85061" y2="45319"/>
                          <a14:foregroundMark x1="10061" y1="56596" x2="84146" y2="94681"/>
                          <a14:foregroundMark x1="8537" y1="95957" x2="82317" y2="58298"/>
                          <a14:foregroundMark x1="10061" y1="56596" x2="74695" y2="55532"/>
                          <a14:foregroundMark x1="11280" y1="88723" x2="6098" y2="58298"/>
                          <a14:foregroundMark x1="6402" y1="94681" x2="4878" y2="58298"/>
                          <a14:foregroundMark x1="8537" y1="97660" x2="85671" y2="94255"/>
                          <a14:foregroundMark x1="85976" y1="96383" x2="75915" y2="59149"/>
                          <a14:foregroundMark x1="92378" y1="96170" x2="89939" y2="55957"/>
                          <a14:foregroundMark x1="69512" y1="98936" x2="69512" y2="95106"/>
                          <a14:foregroundMark x1="70732" y1="55957" x2="92378" y2="56170"/>
                          <a14:foregroundMark x1="94512" y1="90851" x2="93598" y2="56596"/>
                          <a14:foregroundMark x1="9146" y1="55106" x2="43293" y2="54468"/>
                          <a14:foregroundMark x1="25305" y1="54043" x2="36280" y2="54468"/>
                          <a14:foregroundMark x1="67988" y1="97447" x2="92073" y2="95532"/>
                          <a14:foregroundMark x1="44207" y1="98085" x2="55488" y2="97660"/>
                          <a14:foregroundMark x1="33841" y1="90426" x2="63415" y2="87872"/>
                          <a14:foregroundMark x1="53049" y1="94255" x2="52744" y2="78511"/>
                          <a14:foregroundMark x1="35366" y1="87234" x2="47866" y2="82979"/>
                          <a14:foregroundMark x1="36585" y1="88936" x2="63415" y2="85106"/>
                          <a14:foregroundMark x1="48171" y1="93830" x2="48171" y2="87234"/>
                          <a14:foregroundMark x1="23780" y1="76383" x2="35976" y2="65532"/>
                          <a14:foregroundMark x1="25610" y1="67447" x2="25610" y2="78298"/>
                          <a14:foregroundMark x1="86585" y1="98298" x2="94512" y2="93404"/>
                          <a14:backgroundMark x1="98780" y1="58511" x2="98476" y2="93830"/>
                          <a14:backgroundMark x1="12195" y1="99149" x2="62195" y2="99574"/>
                        </a14:backgroundRemoval>
                      </a14:imgEffect>
                    </a14:imgLayer>
                  </a14:imgProps>
                </a:ext>
              </a:extLst>
            </a:blip>
            <a:srcRect l="2459" t="52216" r="-2459" b="-343"/>
            <a:stretch/>
          </p:blipFill>
          <p:spPr>
            <a:xfrm>
              <a:off x="6001361" y="2480784"/>
              <a:ext cx="2872776" cy="198960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554124" y="3483604"/>
            <a:ext cx="2368075" cy="1649057"/>
            <a:chOff x="2921824" y="2508494"/>
            <a:chExt cx="2933578" cy="2066603"/>
          </a:xfrm>
        </p:grpSpPr>
        <p:sp>
          <p:nvSpPr>
            <p:cNvPr id="15" name="Rounded Rectangle 14"/>
            <p:cNvSpPr/>
            <p:nvPr/>
          </p:nvSpPr>
          <p:spPr>
            <a:xfrm>
              <a:off x="2949534" y="2508494"/>
              <a:ext cx="2905868" cy="1961898"/>
            </a:xfrm>
            <a:prstGeom prst="roundRect">
              <a:avLst>
                <a:gd name="adj" fmla="val 12430"/>
              </a:avLst>
            </a:prstGeom>
            <a:solidFill>
              <a:srgbClr val="FFEABB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65" b="49818" l="4315" r="99239">
                          <a14:foregroundMark x1="24619" y1="45985" x2="61421" y2="46533"/>
                          <a14:foregroundMark x1="36041" y1="46533" x2="41878" y2="46533"/>
                          <a14:foregroundMark x1="26650" y1="47080" x2="36294" y2="47080"/>
                          <a14:foregroundMark x1="93147" y1="3650" x2="96701" y2="4380"/>
                          <a14:foregroundMark x1="92640" y1="3102" x2="93909" y2="3102"/>
                          <a14:foregroundMark x1="8629" y1="6752" x2="11929" y2="3102"/>
                          <a14:foregroundMark x1="14467" y1="2920" x2="81980" y2="2920"/>
                          <a14:foregroundMark x1="27157" y1="5109" x2="28426" y2="28832"/>
                          <a14:foregroundMark x1="41624" y1="8212" x2="42386" y2="22263"/>
                          <a14:foregroundMark x1="79949" y1="8577" x2="80457" y2="29562"/>
                          <a14:foregroundMark x1="29188" y1="29927" x2="34772" y2="29562"/>
                          <a14:foregroundMark x1="65736" y1="5292" x2="65736" y2="15146"/>
                        </a14:backgroundRemoval>
                      </a14:imgEffect>
                    </a14:imgLayer>
                  </a14:imgProps>
                </a:ext>
              </a:extLst>
            </a:blip>
            <a:srcRect l="5237" t="2472" b="49039"/>
            <a:stretch/>
          </p:blipFill>
          <p:spPr>
            <a:xfrm>
              <a:off x="2921824" y="2508494"/>
              <a:ext cx="2933578" cy="2066603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8458914" y="3460424"/>
            <a:ext cx="2367661" cy="1631656"/>
            <a:chOff x="5970881" y="4470392"/>
            <a:chExt cx="2933736" cy="2097063"/>
          </a:xfrm>
        </p:grpSpPr>
        <p:sp>
          <p:nvSpPr>
            <p:cNvPr id="68" name="Rounded Rectangle 67"/>
            <p:cNvSpPr/>
            <p:nvPr/>
          </p:nvSpPr>
          <p:spPr>
            <a:xfrm>
              <a:off x="5998749" y="4508879"/>
              <a:ext cx="2905868" cy="1961898"/>
            </a:xfrm>
            <a:prstGeom prst="roundRect">
              <a:avLst>
                <a:gd name="adj" fmla="val 12430"/>
              </a:avLst>
            </a:prstGeom>
            <a:solidFill>
              <a:srgbClr val="FFEABB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5901" y1="93220" x2="88509" y2="13136"/>
                          <a14:foregroundMark x1="6211" y1="12288" x2="64286" y2="87288"/>
                          <a14:foregroundMark x1="39130" y1="91102" x2="52795" y2="16949"/>
                          <a14:foregroundMark x1="5590" y1="83051" x2="9627" y2="15678"/>
                          <a14:foregroundMark x1="13665" y1="15254" x2="61491" y2="11017"/>
                          <a14:foregroundMark x1="3727" y1="12712" x2="7764" y2="5085"/>
                          <a14:foregroundMark x1="58385" y1="8475" x2="87578" y2="11864"/>
                          <a14:foregroundMark x1="94410" y1="14407" x2="94720" y2="92373"/>
                          <a14:foregroundMark x1="87578" y1="94915" x2="84161" y2="71186"/>
                          <a14:foregroundMark x1="13043" y1="91102" x2="54658" y2="86441"/>
                          <a14:foregroundMark x1="27329" y1="83898" x2="31366" y2="65678"/>
                          <a14:foregroundMark x1="12733" y1="82627" x2="24845" y2="58475"/>
                          <a14:foregroundMark x1="20807" y1="44492" x2="22981" y2="39831"/>
                          <a14:foregroundMark x1="60248" y1="8475" x2="89130" y2="8475"/>
                          <a14:foregroundMark x1="93789" y1="9746" x2="95963" y2="23729"/>
                          <a14:foregroundMark x1="77640" y1="6780" x2="90373" y2="7203"/>
                          <a14:foregroundMark x1="93789" y1="8051" x2="96894" y2="13136"/>
                          <a14:foregroundMark x1="60248" y1="7203" x2="63354" y2="7627"/>
                          <a14:foregroundMark x1="91304" y1="96186" x2="93789" y2="92373"/>
                          <a14:backgroundMark x1="99379" y1="13136" x2="99689" y2="872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70881" y="4470392"/>
              <a:ext cx="2805937" cy="2097063"/>
            </a:xfrm>
            <a:prstGeom prst="rect">
              <a:avLst/>
            </a:prstGeom>
          </p:spPr>
        </p:pic>
      </p:grpSp>
      <p:sp>
        <p:nvSpPr>
          <p:cNvPr id="16" name="Rounded Rectangle 15"/>
          <p:cNvSpPr/>
          <p:nvPr/>
        </p:nvSpPr>
        <p:spPr>
          <a:xfrm>
            <a:off x="359051" y="3809157"/>
            <a:ext cx="4989665" cy="10045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M:</a:t>
            </a:r>
            <a:r>
              <a:rPr lang="en-US" sz="2400" dirty="0"/>
              <a:t> –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Lan</a:t>
            </a:r>
            <a:r>
              <a:rPr lang="en-US" sz="2400" dirty="0"/>
              <a:t> </a:t>
            </a:r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.</a:t>
            </a:r>
          </a:p>
          <a:p>
            <a:pPr lvl="0" algn="ctr">
              <a:spcAft>
                <a:spcPts val="600"/>
              </a:spcAft>
            </a:pPr>
            <a:r>
              <a:rPr lang="en-US" sz="2400" dirty="0"/>
              <a:t> – </a:t>
            </a:r>
            <a:r>
              <a:rPr lang="en-US" sz="2400" dirty="0" err="1"/>
              <a:t>Bạn</a:t>
            </a:r>
            <a:r>
              <a:rPr lang="en-US" sz="2400" dirty="0"/>
              <a:t> Mai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9051" y="1357664"/>
            <a:ext cx="11775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</a:rPr>
              <a:t>Chọn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ít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nhất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một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từ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ngữ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trong</a:t>
            </a:r>
            <a:r>
              <a:rPr lang="en-US" sz="3200" b="1" dirty="0">
                <a:solidFill>
                  <a:srgbClr val="00B050"/>
                </a:solidFill>
              </a:rPr>
              <a:t> BT 3 </a:t>
            </a:r>
            <a:r>
              <a:rPr lang="en-US" sz="3200" b="1" dirty="0" err="1">
                <a:solidFill>
                  <a:srgbClr val="00B050"/>
                </a:solidFill>
              </a:rPr>
              <a:t>để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đặt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câu</a:t>
            </a:r>
            <a:r>
              <a:rPr lang="en-US" sz="3200" b="1" dirty="0">
                <a:solidFill>
                  <a:srgbClr val="00B050"/>
                </a:solidFill>
              </a:rPr>
              <a:t> (</a:t>
            </a:r>
            <a:r>
              <a:rPr lang="en-US" sz="3200" b="1" dirty="0" err="1">
                <a:solidFill>
                  <a:srgbClr val="00B050"/>
                </a:solidFill>
              </a:rPr>
              <a:t>nói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câu</a:t>
            </a:r>
            <a:r>
              <a:rPr lang="en-US" sz="3200" b="1" dirty="0">
                <a:solidFill>
                  <a:srgbClr val="00B050"/>
                </a:solidFill>
              </a:rPr>
              <a:t>)</a:t>
            </a:r>
          </a:p>
          <a:p>
            <a:pPr algn="ctr">
              <a:lnSpc>
                <a:spcPct val="200000"/>
              </a:lnSpc>
              <a:spcAft>
                <a:spcPts val="1200"/>
              </a:spcAft>
            </a:pPr>
            <a:r>
              <a:rPr lang="en-US" sz="3200" b="1" i="1" dirty="0" err="1">
                <a:solidFill>
                  <a:srgbClr val="ED7D31"/>
                </a:solidFill>
              </a:rPr>
              <a:t>Gợi</a:t>
            </a:r>
            <a:r>
              <a:rPr lang="en-US" sz="3200" b="1" i="1" dirty="0">
                <a:solidFill>
                  <a:srgbClr val="ED7D31"/>
                </a:solidFill>
              </a:rPr>
              <a:t> ý: </a:t>
            </a:r>
            <a:r>
              <a:rPr lang="en-US" sz="3200" dirty="0" err="1">
                <a:solidFill>
                  <a:srgbClr val="ED7D31"/>
                </a:solidFill>
              </a:rPr>
              <a:t>Em</a:t>
            </a:r>
            <a:r>
              <a:rPr lang="en-US" sz="3200" dirty="0">
                <a:solidFill>
                  <a:srgbClr val="ED7D31"/>
                </a:solidFill>
              </a:rPr>
              <a:t> </a:t>
            </a:r>
            <a:r>
              <a:rPr lang="en-US" sz="3200" dirty="0" err="1">
                <a:solidFill>
                  <a:srgbClr val="ED7D31"/>
                </a:solidFill>
              </a:rPr>
              <a:t>có</a:t>
            </a:r>
            <a:r>
              <a:rPr lang="en-US" sz="3200" dirty="0">
                <a:solidFill>
                  <a:srgbClr val="ED7D31"/>
                </a:solidFill>
              </a:rPr>
              <a:t> </a:t>
            </a:r>
            <a:r>
              <a:rPr lang="en-US" sz="3200" dirty="0" err="1">
                <a:solidFill>
                  <a:srgbClr val="ED7D31"/>
                </a:solidFill>
              </a:rPr>
              <a:t>thể</a:t>
            </a:r>
            <a:r>
              <a:rPr lang="en-US" sz="3200" dirty="0">
                <a:solidFill>
                  <a:srgbClr val="ED7D31"/>
                </a:solidFill>
              </a:rPr>
              <a:t> </a:t>
            </a:r>
            <a:r>
              <a:rPr lang="en-US" sz="3200" dirty="0" err="1">
                <a:solidFill>
                  <a:srgbClr val="ED7D31"/>
                </a:solidFill>
              </a:rPr>
              <a:t>quan</a:t>
            </a:r>
            <a:r>
              <a:rPr lang="en-US" sz="3200" dirty="0">
                <a:solidFill>
                  <a:srgbClr val="ED7D31"/>
                </a:solidFill>
              </a:rPr>
              <a:t> </a:t>
            </a:r>
            <a:r>
              <a:rPr lang="en-US" sz="3200" dirty="0" err="1">
                <a:solidFill>
                  <a:srgbClr val="ED7D31"/>
                </a:solidFill>
              </a:rPr>
              <a:t>sát</a:t>
            </a:r>
            <a:r>
              <a:rPr lang="en-US" sz="3200" dirty="0">
                <a:solidFill>
                  <a:srgbClr val="ED7D31"/>
                </a:solidFill>
              </a:rPr>
              <a:t> </a:t>
            </a:r>
            <a:r>
              <a:rPr lang="en-US" sz="3200" dirty="0" err="1">
                <a:solidFill>
                  <a:srgbClr val="ED7D31"/>
                </a:solidFill>
              </a:rPr>
              <a:t>tranh</a:t>
            </a:r>
            <a:r>
              <a:rPr lang="en-US" sz="3200" dirty="0">
                <a:solidFill>
                  <a:srgbClr val="ED7D31"/>
                </a:solidFill>
              </a:rPr>
              <a:t> </a:t>
            </a:r>
            <a:r>
              <a:rPr lang="en-US" sz="3200" dirty="0" err="1">
                <a:solidFill>
                  <a:srgbClr val="ED7D31"/>
                </a:solidFill>
              </a:rPr>
              <a:t>để</a:t>
            </a:r>
            <a:r>
              <a:rPr lang="en-US" sz="3200" dirty="0">
                <a:solidFill>
                  <a:srgbClr val="ED7D31"/>
                </a:solidFill>
              </a:rPr>
              <a:t> </a:t>
            </a:r>
            <a:r>
              <a:rPr lang="en-US" sz="3200" dirty="0" err="1">
                <a:solidFill>
                  <a:srgbClr val="ED7D31"/>
                </a:solidFill>
              </a:rPr>
              <a:t>đặt</a:t>
            </a:r>
            <a:r>
              <a:rPr lang="en-US" sz="3200" dirty="0">
                <a:solidFill>
                  <a:srgbClr val="ED7D31"/>
                </a:solidFill>
              </a:rPr>
              <a:t> </a:t>
            </a:r>
            <a:r>
              <a:rPr lang="en-US" sz="3200" dirty="0" err="1">
                <a:solidFill>
                  <a:srgbClr val="ED7D31"/>
                </a:solidFill>
              </a:rPr>
              <a:t>câu</a:t>
            </a:r>
            <a:r>
              <a:rPr lang="en-US" sz="3200" dirty="0" smtClean="0">
                <a:solidFill>
                  <a:srgbClr val="ED7D31"/>
                </a:solidFill>
              </a:rPr>
              <a:t>.</a:t>
            </a:r>
            <a:endParaRPr lang="en-US" sz="3200" dirty="0">
              <a:solidFill>
                <a:srgbClr val="ED7D3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25" y="5212237"/>
            <a:ext cx="2337338" cy="16457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2" t="19413" r="17424" b="15357"/>
          <a:stretch/>
        </p:blipFill>
        <p:spPr>
          <a:xfrm>
            <a:off x="1841603" y="2140868"/>
            <a:ext cx="692491" cy="709731"/>
          </a:xfrm>
          <a:prstGeom prst="rect">
            <a:avLst/>
          </a:prstGeom>
        </p:spPr>
      </p:pic>
      <p:pic>
        <p:nvPicPr>
          <p:cNvPr id="21" name="Picture 2" descr="Free PNGs - Icon free PNG images | 100% free transparent cutout image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4365" flipV="1">
            <a:off x="4392359" y="3001875"/>
            <a:ext cx="1238075" cy="123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16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7" name="等腰三角形 2"/>
          <p:cNvSpPr>
            <a:spLocks noChangeAspect="1"/>
          </p:cNvSpPr>
          <p:nvPr/>
        </p:nvSpPr>
        <p:spPr bwMode="auto">
          <a:xfrm rot="7890862">
            <a:off x="6503093" y="2110521"/>
            <a:ext cx="189593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endParaRPr lang="zh-CN" altLang="en-US" sz="1865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5627953">
            <a:off x="4633825" y="2060007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endParaRPr lang="zh-CN" altLang="en-US" sz="1865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397309" y="2842345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 err="1" smtClean="0">
                <a:solidFill>
                  <a:srgbClr val="F2FBFF"/>
                </a:solidFill>
                <a:latin typeface="+mn-lt"/>
                <a:ea typeface="方正清刻本悦宋简体" panose="02000000000000000000" pitchFamily="2" charset="-122"/>
              </a:rPr>
              <a:t>Trình</a:t>
            </a:r>
            <a:r>
              <a:rPr lang="en-US" altLang="zh-CN" sz="4000" b="1" dirty="0" smtClean="0">
                <a:solidFill>
                  <a:srgbClr val="F2FBFF"/>
                </a:solidFill>
                <a:latin typeface="+mn-lt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4000" b="1" dirty="0" err="1" smtClean="0">
                <a:solidFill>
                  <a:srgbClr val="F2FBFF"/>
                </a:solidFill>
                <a:latin typeface="+mn-lt"/>
                <a:ea typeface="方正清刻本悦宋简体" panose="02000000000000000000" pitchFamily="2" charset="-122"/>
              </a:rPr>
              <a:t>bày</a:t>
            </a:r>
            <a:endParaRPr lang="zh-CN" altLang="en-US" sz="4000" b="1" dirty="0">
              <a:solidFill>
                <a:srgbClr val="F2FBFF"/>
              </a:solidFill>
              <a:latin typeface="+mn-lt"/>
              <a:ea typeface="方正清刻本悦宋简体" panose="02000000000000000000" pitchFamily="2" charset="-122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6418506" y="2842345"/>
            <a:ext cx="2048426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 err="1" smtClean="0">
                <a:solidFill>
                  <a:srgbClr val="F2FBFF"/>
                </a:solidFill>
                <a:latin typeface="+mn-lt"/>
                <a:ea typeface="方正清刻本悦宋简体" panose="02000000000000000000" pitchFamily="2" charset="-122"/>
              </a:rPr>
              <a:t>Nhận</a:t>
            </a:r>
            <a:r>
              <a:rPr lang="en-US" altLang="zh-CN" sz="4000" b="1" dirty="0" smtClean="0">
                <a:solidFill>
                  <a:srgbClr val="F2FBFF"/>
                </a:solidFill>
                <a:latin typeface="+mn-lt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4000" b="1" dirty="0" err="1" smtClean="0">
                <a:solidFill>
                  <a:srgbClr val="F2FBFF"/>
                </a:solidFill>
                <a:latin typeface="+mn-lt"/>
                <a:ea typeface="方正清刻本悦宋简体" panose="02000000000000000000" pitchFamily="2" charset="-122"/>
              </a:rPr>
              <a:t>xét</a:t>
            </a:r>
            <a:endParaRPr lang="zh-CN" altLang="en-US" sz="4000" b="1" dirty="0">
              <a:solidFill>
                <a:srgbClr val="F2FBFF"/>
              </a:solidFill>
              <a:latin typeface="+mn-lt"/>
              <a:ea typeface="方正清刻本悦宋简体" panose="02000000000000000000" pitchFamily="2" charset="-122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1545" y="2783195"/>
            <a:ext cx="4123661" cy="11918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 câu đã đặt</a:t>
            </a:r>
          </a:p>
          <a:p>
            <a:pPr algn="ctr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trước lớp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183817" y="4190520"/>
            <a:ext cx="4638674" cy="1191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</a:rPr>
              <a:t>Nhận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xét</a:t>
            </a:r>
            <a:r>
              <a:rPr lang="en-US" sz="3200" dirty="0">
                <a:solidFill>
                  <a:prstClr val="black"/>
                </a:solidFill>
              </a:rPr>
              <a:t>, </a:t>
            </a:r>
            <a:r>
              <a:rPr lang="en-US" sz="3200" dirty="0" err="1">
                <a:solidFill>
                  <a:prstClr val="black"/>
                </a:solidFill>
              </a:rPr>
              <a:t>góp</a:t>
            </a:r>
            <a:r>
              <a:rPr lang="en-US" sz="3200" dirty="0">
                <a:solidFill>
                  <a:prstClr val="black"/>
                </a:solidFill>
              </a:rPr>
              <a:t> ý </a:t>
            </a:r>
            <a:r>
              <a:rPr lang="en-US" sz="3200" dirty="0" err="1">
                <a:solidFill>
                  <a:prstClr val="black"/>
                </a:solidFill>
              </a:rPr>
              <a:t>lịch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sự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cho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câu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của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bạn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156" y="2806894"/>
            <a:ext cx="1283132" cy="12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15034" r="6622" b="37267"/>
          <a:stretch/>
        </p:blipFill>
        <p:spPr>
          <a:xfrm>
            <a:off x="1076629" y="4090026"/>
            <a:ext cx="2374847" cy="13963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7736" y="325335"/>
            <a:ext cx="6096528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0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 bldLvl="0" animBg="1"/>
      <p:bldP spid="12" grpId="0" autoUpdateAnimBg="0"/>
      <p:bldP spid="21" grpId="0" autoUpdateAnimBg="0"/>
      <p:bldP spid="23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64" name="AutoShape 14"/>
          <p:cNvSpPr/>
          <p:nvPr>
            <p:custDataLst>
              <p:tags r:id="rId1"/>
            </p:custDataLst>
          </p:nvPr>
        </p:nvSpPr>
        <p:spPr>
          <a:xfrm>
            <a:off x="1365425" y="155255"/>
            <a:ext cx="9461150" cy="856544"/>
          </a:xfrm>
          <a:prstGeom prst="homePlate">
            <a:avLst>
              <a:gd name="adj" fmla="val 137465"/>
            </a:avLst>
          </a:prstGeom>
          <a:solidFill>
            <a:srgbClr val="E9D7ED"/>
          </a:solidFill>
          <a:ln w="9525" cap="rnd" cmpd="sng">
            <a:solidFill>
              <a:srgbClr val="A052B2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 câu có từ ngữ tìm được ở bài tập 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7243" y="1037811"/>
            <a:ext cx="111575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Viết vào VBT hai câu có chứa từ ngữ tìm được ở BT 3: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ED7D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3200" b="1" dirty="0" err="1">
                <a:solidFill>
                  <a:srgbClr val="ED7D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ED7D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ED7D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rgbClr val="ED7D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ED7D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solidFill>
                  <a:srgbClr val="ED7D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ED7D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nết</a:t>
            </a:r>
            <a:r>
              <a:rPr lang="en-US" sz="3200" b="1" dirty="0">
                <a:solidFill>
                  <a:srgbClr val="ED7D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solidFill>
                <a:srgbClr val="ED7D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2" t="19413" r="17424" b="15357"/>
          <a:stretch/>
        </p:blipFill>
        <p:spPr>
          <a:xfrm>
            <a:off x="117135" y="3058113"/>
            <a:ext cx="692491" cy="7097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b="8374"/>
          <a:stretch/>
        </p:blipFill>
        <p:spPr>
          <a:xfrm>
            <a:off x="117135" y="3589289"/>
            <a:ext cx="2729095" cy="3157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b="7836"/>
          <a:stretch/>
        </p:blipFill>
        <p:spPr>
          <a:xfrm>
            <a:off x="3011627" y="3589289"/>
            <a:ext cx="2800573" cy="31433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559829" y="4156428"/>
            <a:ext cx="4467368" cy="2019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 err="1"/>
              <a:t>Tiêu</a:t>
            </a:r>
            <a:r>
              <a:rPr lang="en-US" sz="3200" b="1" dirty="0"/>
              <a:t> </a:t>
            </a:r>
            <a:r>
              <a:rPr lang="en-US" sz="3200" b="1" dirty="0" err="1"/>
              <a:t>chí</a:t>
            </a:r>
            <a:r>
              <a:rPr lang="en-US" sz="3200" b="1" dirty="0"/>
              <a:t> </a:t>
            </a:r>
            <a:r>
              <a:rPr lang="en-US" sz="3200" b="1" dirty="0" err="1"/>
              <a:t>đánh</a:t>
            </a:r>
            <a:r>
              <a:rPr lang="en-US" sz="3200" b="1" dirty="0"/>
              <a:t> </a:t>
            </a:r>
            <a:r>
              <a:rPr lang="en-US" sz="3200" b="1" dirty="0" err="1"/>
              <a:t>giá</a:t>
            </a:r>
            <a:endParaRPr lang="en-US" sz="3200" b="1" dirty="0"/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chứa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ở BT 3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dấu</a:t>
            </a:r>
            <a:r>
              <a:rPr lang="en-US" sz="3200" dirty="0"/>
              <a:t> </a:t>
            </a:r>
            <a:r>
              <a:rPr lang="en-US" sz="3200" dirty="0" err="1"/>
              <a:t>chấm</a:t>
            </a:r>
            <a:r>
              <a:rPr lang="en-US" sz="3200" dirty="0"/>
              <a:t> </a:t>
            </a:r>
            <a:r>
              <a:rPr lang="en-US" sz="3200" dirty="0" err="1"/>
              <a:t>cuối</a:t>
            </a:r>
            <a:r>
              <a:rPr lang="en-US" sz="3200" dirty="0"/>
              <a:t> </a:t>
            </a:r>
            <a:r>
              <a:rPr lang="en-US" sz="3200" dirty="0" err="1" smtClean="0"/>
              <a:t>câu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859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4">
                                          <p:stCondLst>
                                            <p:cond delay="35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22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249</Words>
  <Application>Microsoft Office PowerPoint</Application>
  <PresentationFormat>Widescreen</PresentationFormat>
  <Paragraphs>61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微软雅黑</vt:lpstr>
      <vt:lpstr>宋体</vt:lpstr>
      <vt:lpstr>Arial</vt:lpstr>
      <vt:lpstr>Calibri</vt:lpstr>
      <vt:lpstr>Calibri Light</vt:lpstr>
      <vt:lpstr>等线</vt:lpstr>
      <vt:lpstr>Wingdings</vt:lpstr>
      <vt:lpstr>方正清刻本悦宋简体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32</cp:revision>
  <dcterms:created xsi:type="dcterms:W3CDTF">2017-07-03T11:48:00Z</dcterms:created>
  <dcterms:modified xsi:type="dcterms:W3CDTF">2021-08-12T10:11:11Z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